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1"/>
  </p:notes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  <p:sldId id="263" r:id="rId9"/>
    <p:sldId id="264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9" autoAdjust="0"/>
  </p:normalViewPr>
  <p:slideViewPr>
    <p:cSldViewPr>
      <p:cViewPr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58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012CB-A207-42BE-A050-B54A53F5D053}" type="datetimeFigureOut">
              <a:rPr lang="hu-HU" smtClean="0"/>
              <a:pPr/>
              <a:t>2012.09.27.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765E97-7C19-4235-B7D9-1B4065F2C88A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65E97-7C19-4235-B7D9-1B4065F2C88A}" type="slidenum">
              <a:rPr lang="hu-HU" smtClean="0"/>
              <a:pPr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Cím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5" name="Alcím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1" name="Dátum hely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15CD602-C4DD-4F30-9D5E-D9F3E794040A}" type="datetimeFigureOut">
              <a:rPr lang="hu-HU" smtClean="0"/>
              <a:pPr/>
              <a:t>2012.09.27.</a:t>
            </a:fld>
            <a:endParaRPr lang="hu-HU"/>
          </a:p>
        </p:txBody>
      </p:sp>
      <p:sp>
        <p:nvSpPr>
          <p:cNvPr id="18" name="Élőláb hely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F3F1BD5-FCD3-45BD-910A-42B9EA69CD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5CD602-C4DD-4F30-9D5E-D9F3E794040A}" type="datetimeFigureOut">
              <a:rPr lang="hu-HU" smtClean="0"/>
              <a:pPr/>
              <a:t>2012.09.27.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F1BD5-FCD3-45BD-910A-42B9EA69CD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15CD602-C4DD-4F30-9D5E-D9F3E794040A}" type="datetimeFigureOut">
              <a:rPr lang="hu-HU" smtClean="0"/>
              <a:pPr/>
              <a:t>2012.09.27.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F3F1BD5-FCD3-45BD-910A-42B9EA69CD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dirty="0" smtClean="0"/>
              <a:t>Mintacím szerkesztése</a:t>
            </a:r>
            <a:endParaRPr kumimoji="0"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dirty="0" smtClean="0"/>
              <a:t>Mintaszöveg szerkesztése</a:t>
            </a:r>
          </a:p>
          <a:p>
            <a:pPr lvl="1" eaLnBrk="1" latinLnBrk="0" hangingPunct="1"/>
            <a:r>
              <a:rPr lang="hu-HU" dirty="0" smtClean="0"/>
              <a:t>Második szint</a:t>
            </a:r>
          </a:p>
          <a:p>
            <a:pPr lvl="2" eaLnBrk="1" latinLnBrk="0" hangingPunct="1"/>
            <a:r>
              <a:rPr lang="hu-HU" dirty="0" smtClean="0"/>
              <a:t>Harmadik szint</a:t>
            </a:r>
          </a:p>
          <a:p>
            <a:pPr lvl="3" eaLnBrk="1" latinLnBrk="0" hangingPunct="1"/>
            <a:r>
              <a:rPr lang="hu-HU" dirty="0" smtClean="0"/>
              <a:t>Negyedik szint</a:t>
            </a:r>
          </a:p>
          <a:p>
            <a:pPr lvl="4" eaLnBrk="1" latinLnBrk="0" hangingPunct="1"/>
            <a:r>
              <a:rPr lang="hu-HU" dirty="0" smtClean="0"/>
              <a:t>Ötödik szint</a:t>
            </a:r>
            <a:endParaRPr kumimoji="0"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5CD602-C4DD-4F30-9D5E-D9F3E794040A}" type="datetimeFigureOut">
              <a:rPr lang="hu-HU" smtClean="0"/>
              <a:pPr/>
              <a:t>2012.09.27.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F1BD5-FCD3-45BD-910A-42B9EA69CD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15CD602-C4DD-4F30-9D5E-D9F3E794040A}" type="datetimeFigureOut">
              <a:rPr lang="hu-HU" smtClean="0"/>
              <a:pPr/>
              <a:t>2012.09.27.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F3F1BD5-FCD3-45BD-910A-42B9EA69CD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5CD602-C4DD-4F30-9D5E-D9F3E794040A}" type="datetimeFigureOut">
              <a:rPr lang="hu-HU" smtClean="0"/>
              <a:pPr/>
              <a:t>2012.09.27.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F1BD5-FCD3-45BD-910A-42B9EA69CD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5CD602-C4DD-4F30-9D5E-D9F3E794040A}" type="datetimeFigureOut">
              <a:rPr lang="hu-HU" smtClean="0"/>
              <a:pPr/>
              <a:t>2012.09.27.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F1BD5-FCD3-45BD-910A-42B9EA69CD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5CD602-C4DD-4F30-9D5E-D9F3E794040A}" type="datetimeFigureOut">
              <a:rPr lang="hu-HU" smtClean="0"/>
              <a:pPr/>
              <a:t>2012.09.27.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F1BD5-FCD3-45BD-910A-42B9EA69CD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15CD602-C4DD-4F30-9D5E-D9F3E794040A}" type="datetimeFigureOut">
              <a:rPr lang="hu-HU" smtClean="0"/>
              <a:pPr/>
              <a:t>2012.09.27.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F1BD5-FCD3-45BD-910A-42B9EA69CD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5CD602-C4DD-4F30-9D5E-D9F3E794040A}" type="datetimeFigureOut">
              <a:rPr lang="hu-HU" smtClean="0"/>
              <a:pPr/>
              <a:t>2012.09.27.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F1BD5-FCD3-45BD-910A-42B9EA69CD1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5CD602-C4DD-4F30-9D5E-D9F3E794040A}" type="datetimeFigureOut">
              <a:rPr lang="hu-HU" smtClean="0"/>
              <a:pPr/>
              <a:t>2012.09.27.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F1BD5-FCD3-45BD-910A-42B9EA69CD1E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Kép hely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églalap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Cím hely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1" name="Szöveg hely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27" name="Dátum hely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15CD602-C4DD-4F30-9D5E-D9F3E794040A}" type="datetimeFigureOut">
              <a:rPr lang="hu-HU" smtClean="0"/>
              <a:pPr/>
              <a:t>2012.09.27.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F3F1BD5-FCD3-45BD-910A-42B9EA69CD1E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hu.wikipedia.org/wiki/Szlov%C3%A1k_nyel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gif"/><Relationship Id="rId5" Type="http://schemas.openxmlformats.org/officeDocument/2006/relationships/hyperlink" Target="http://hu.wikipedia.org/wiki/2001" TargetMode="External"/><Relationship Id="rId4" Type="http://schemas.openxmlformats.org/officeDocument/2006/relationships/hyperlink" Target="http://hu.wikipedia.org/wiki/Kom%C3%A1romi_j%C3%A1r%C3%A1s_(Szlov%C3%A1kia)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/>
              <a:t>Búcs</a:t>
            </a:r>
            <a:r>
              <a:rPr lang="hu-HU" dirty="0" smtClean="0"/>
              <a:t>: Hagyományai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Készítette: Kovács Georgina</a:t>
            </a:r>
          </a:p>
          <a:p>
            <a:r>
              <a:rPr lang="hu-HU" dirty="0" smtClean="0"/>
              <a:t>Rotter Nikolett</a:t>
            </a:r>
          </a:p>
          <a:p>
            <a:r>
              <a:rPr lang="hu-HU" dirty="0" smtClean="0"/>
              <a:t>Csákány Eszter</a:t>
            </a:r>
            <a:endParaRPr lang="hu-HU" dirty="0"/>
          </a:p>
        </p:txBody>
      </p:sp>
    </p:spTree>
  </p:cSld>
  <p:clrMapOvr>
    <a:masterClrMapping/>
  </p:clrMapOvr>
  <p:transition advTm="7110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Alapszervezet: Csemadok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1949-ben alakult a helyi szervezet több éves munka után 2005-ben megszűnt, majd 2010 június 12-én újra alakult. A szervezetnek 130 tagja van. (2010 október 23</a:t>
            </a:r>
            <a:r>
              <a:rPr lang="hu-HU" dirty="0" smtClean="0"/>
              <a:t>.)</a:t>
            </a:r>
            <a:endParaRPr lang="hu-HU" dirty="0"/>
          </a:p>
        </p:txBody>
      </p:sp>
    </p:spTree>
  </p:cSld>
  <p:clrMapOvr>
    <a:masterClrMapping/>
  </p:clrMapOvr>
  <p:transition advTm="16859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Aradi megemlékezés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Az iskolában hagyományosan megrendezésre kerül az aradi vértanúkról való megemlékezés.</a:t>
            </a:r>
          </a:p>
          <a:p>
            <a:r>
              <a:rPr lang="hu-HU" dirty="0" smtClean="0"/>
              <a:t>Az ünnepi műsor mellett a diákoknak emlékfutást is szerveznek.</a:t>
            </a:r>
          </a:p>
          <a:p>
            <a:r>
              <a:rPr lang="hu-HU" dirty="0" smtClean="0"/>
              <a:t>Még aznap, október 6-án az estéli órákban a  kopjafa előtt szintén ünnepi megemlékezésen vesznek  részt tanulók. </a:t>
            </a:r>
            <a:br>
              <a:rPr lang="hu-HU" dirty="0" smtClean="0"/>
            </a:br>
            <a:endParaRPr lang="hu-HU" dirty="0"/>
          </a:p>
        </p:txBody>
      </p:sp>
    </p:spTree>
  </p:cSld>
  <p:clrMapOvr>
    <a:masterClrMapping/>
  </p:clrMapOvr>
  <p:transition advTm="61187">
    <p:pull dir="l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Aradi megemlékezés</a:t>
            </a:r>
            <a:endParaRPr lang="hu-HU" dirty="0"/>
          </a:p>
        </p:txBody>
      </p:sp>
      <p:pic>
        <p:nvPicPr>
          <p:cNvPr id="4" name="Tartalom helye 3" descr="2143_aradi1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556792"/>
            <a:ext cx="7272808" cy="4248472"/>
          </a:xfrm>
        </p:spPr>
      </p:pic>
    </p:spTree>
  </p:cSld>
  <p:clrMapOvr>
    <a:masterClrMapping/>
  </p:clrMapOvr>
  <p:transition advTm="4453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Babamúzeum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Kultúráért és Turizmusért Társulás </a:t>
            </a:r>
            <a:r>
              <a:rPr lang="hu-HU" dirty="0" err="1" smtClean="0"/>
              <a:t>Búcson</a:t>
            </a:r>
            <a:r>
              <a:rPr lang="hu-HU" dirty="0" smtClean="0"/>
              <a:t> (Komáromi járás, Fő utca 11) megnyitotta a Népviseletes Babák Házát 2008-ban. A múzeumban mintegy 50 különböző felvidéki népviseletbe öltözött "babacsalád" került kiállításra.</a:t>
            </a:r>
          </a:p>
          <a:p>
            <a:pPr>
              <a:buNone/>
            </a:pPr>
            <a:r>
              <a:rPr lang="hu-HU" b="1" i="1" dirty="0" smtClean="0"/>
              <a:t>A népviseleteket varrta: Bajkai Csabáné </a:t>
            </a:r>
            <a:r>
              <a:rPr lang="hu-HU" b="1" i="1" dirty="0" err="1" smtClean="0"/>
              <a:t>Bielokosztolszky</a:t>
            </a:r>
            <a:r>
              <a:rPr lang="hu-HU" b="1" i="1" dirty="0" smtClean="0"/>
              <a:t> Eszter (1963)</a:t>
            </a:r>
            <a:endParaRPr lang="hu-HU" dirty="0" smtClean="0"/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ransition advTm="21297"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Babamúzeum  </a:t>
            </a:r>
            <a:r>
              <a:rPr lang="hu-HU" dirty="0" smtClean="0">
                <a:sym typeface="Wingdings" pitchFamily="2" charset="2"/>
              </a:rPr>
              <a:t>:)</a:t>
            </a:r>
            <a:endParaRPr lang="hu-HU" dirty="0"/>
          </a:p>
        </p:txBody>
      </p:sp>
      <p:pic>
        <p:nvPicPr>
          <p:cNvPr id="4" name="Tartalom helye 3" descr="DSC0369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01700" y="1918494"/>
            <a:ext cx="6350000" cy="4229100"/>
          </a:xfrm>
        </p:spPr>
      </p:pic>
    </p:spTree>
  </p:cSld>
  <p:clrMapOvr>
    <a:masterClrMapping/>
  </p:clrMapOvr>
  <p:transition advTm="5172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hu-HU" dirty="0" smtClean="0"/>
              <a:t>Szüreti ünnepség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smtClean="0"/>
              <a:t>Az ünnepség a helyi népművészeti hagyományok bemutatásával és igazi jókedvvel társul. Ha megkínálják </a:t>
            </a:r>
            <a:r>
              <a:rPr lang="hu-HU" dirty="0" err="1" smtClean="0"/>
              <a:t>Rulandi</a:t>
            </a:r>
            <a:r>
              <a:rPr lang="hu-HU" dirty="0" smtClean="0"/>
              <a:t> fehérrel, ne utasítsa vissza. Ennél az aranyszínű nedűnél szó szerint érvényes: minél öregebb, annál szebb. És ha már egyszer szüreti ünnepségen vagyunk, kóstoljuk meg valamelyik vörösbort is. Mondjuk a ritkaságnak számított </a:t>
            </a:r>
            <a:r>
              <a:rPr lang="hu-HU" dirty="0" err="1" smtClean="0"/>
              <a:t>Alibernetet</a:t>
            </a:r>
            <a:r>
              <a:rPr lang="hu-HU" dirty="0" smtClean="0"/>
              <a:t>, amely a nálunk termelt borok közül az egyik legsötétebb. </a:t>
            </a:r>
            <a:r>
              <a:rPr lang="hu-HU" dirty="0" err="1" smtClean="0"/>
              <a:t>Bátorkeszi</a:t>
            </a:r>
            <a:r>
              <a:rPr lang="hu-HU" dirty="0" smtClean="0"/>
              <a:t> a borászat, következő központja, a jó bor és a helyi pincékben tárolt kitűnő Kékfrankos jellemzi. Vörös, pontosabban rubinvörös színű, fahéj és tölgyfa illatú… azt tartják róla, hogy olyan, mint az érett nő vére: amikor azt gondolnánk, hogy alszik, valójában forr… A Chardonnay-típusú bort azoknak ajánljuk, akik az erős gyümölcsös illatú borokat szeretik. Viszont a szorgos szőlősgazdákra, valamint a szőlőlugasok végeláthatatlan soraira vetett pillantásunk sejteti: ahhoz hogy borozgathassunk és élvezhessük a jó bort, rengeteget kell dolgozni. De ami a munkát illeti az itteni szőlősgazdáknak sohasem kellett szégyenkezniük…</a:t>
            </a:r>
            <a:endParaRPr lang="hu-HU" dirty="0"/>
          </a:p>
        </p:txBody>
      </p:sp>
    </p:spTree>
  </p:cSld>
  <p:clrMapOvr>
    <a:masterClrMapping/>
  </p:clrMapOvr>
  <p:transition advTm="90000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Szüreti mulatság</a:t>
            </a:r>
            <a:endParaRPr lang="hu-HU" dirty="0"/>
          </a:p>
        </p:txBody>
      </p:sp>
      <p:pic>
        <p:nvPicPr>
          <p:cNvPr id="4" name="Tartalom helye 3" descr="Szureti_mulatsag__Bordan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651794"/>
            <a:ext cx="6480720" cy="4762500"/>
          </a:xfrm>
        </p:spPr>
      </p:pic>
    </p:spTree>
  </p:cSld>
  <p:clrMapOvr>
    <a:masterClrMapping/>
  </p:clrMapOvr>
  <p:transition advTm="4953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Búcs</a:t>
            </a:r>
            <a:r>
              <a:rPr lang="hu-HU" dirty="0" smtClean="0"/>
              <a:t> Címere:</a:t>
            </a:r>
            <a:endParaRPr lang="hu-HU" dirty="0"/>
          </a:p>
        </p:txBody>
      </p:sp>
      <p:sp>
        <p:nvSpPr>
          <p:cNvPr id="6" name="Szöveg helye 5"/>
          <p:cNvSpPr>
            <a:spLocks noGrp="1"/>
          </p:cNvSpPr>
          <p:nvPr>
            <p:ph type="body" idx="2"/>
          </p:nvPr>
        </p:nvSpPr>
        <p:spPr>
          <a:xfrm>
            <a:off x="457200" y="1357298"/>
            <a:ext cx="3829048" cy="3929090"/>
          </a:xfrm>
        </p:spPr>
        <p:txBody>
          <a:bodyPr>
            <a:normAutofit fontScale="92500" lnSpcReduction="10000"/>
          </a:bodyPr>
          <a:lstStyle/>
          <a:p>
            <a:r>
              <a:rPr lang="hu-HU" sz="2600" dirty="0" err="1" smtClean="0"/>
              <a:t>Búcs</a:t>
            </a:r>
            <a:r>
              <a:rPr lang="hu-HU" sz="2600" dirty="0" smtClean="0"/>
              <a:t> (</a:t>
            </a:r>
            <a:r>
              <a:rPr lang="hu-HU" sz="2600" dirty="0" smtClean="0">
                <a:hlinkClick r:id="rId3" tooltip="Szlovák nyelv"/>
              </a:rPr>
              <a:t>szlovákul</a:t>
            </a:r>
            <a:r>
              <a:rPr lang="hu-HU" sz="2600" dirty="0" smtClean="0"/>
              <a:t> </a:t>
            </a:r>
            <a:r>
              <a:rPr lang="hu-HU" sz="2600" i="1" dirty="0" err="1" smtClean="0"/>
              <a:t>Búč</a:t>
            </a:r>
            <a:r>
              <a:rPr lang="hu-HU" sz="2600" dirty="0" smtClean="0"/>
              <a:t>) község </a:t>
            </a:r>
            <a:r>
              <a:rPr lang="hu-HU" sz="2600" dirty="0" smtClean="0"/>
              <a:t>Szlovákiában</a:t>
            </a:r>
            <a:r>
              <a:rPr lang="hu-HU" sz="2600" dirty="0" smtClean="0"/>
              <a:t>, </a:t>
            </a:r>
            <a:r>
              <a:rPr lang="hu-HU" sz="2600" dirty="0" err="1" smtClean="0"/>
              <a:t>aNyitrai</a:t>
            </a:r>
            <a:r>
              <a:rPr lang="hu-HU" sz="2600" dirty="0" smtClean="0"/>
              <a:t> kerület</a:t>
            </a:r>
            <a:r>
              <a:rPr lang="hu-HU" sz="2600" dirty="0" smtClean="0"/>
              <a:t> </a:t>
            </a:r>
            <a:r>
              <a:rPr lang="hu-HU" sz="2600" dirty="0" smtClean="0">
                <a:hlinkClick r:id="rId4" tooltip="Komáromi járás (Szlovákia)"/>
              </a:rPr>
              <a:t>Komárom járásában</a:t>
            </a:r>
            <a:r>
              <a:rPr lang="hu-HU" sz="2600" dirty="0" smtClean="0"/>
              <a:t>. </a:t>
            </a:r>
            <a:r>
              <a:rPr lang="hu-HU" sz="2600" dirty="0" smtClean="0">
                <a:hlinkClick r:id="rId5" tooltip="2001"/>
              </a:rPr>
              <a:t>200</a:t>
            </a:r>
            <a:r>
              <a:rPr lang="hu-HU" sz="2600" dirty="0" smtClean="0">
                <a:solidFill>
                  <a:srgbClr val="FF0000"/>
                </a:solidFill>
                <a:hlinkClick r:id="rId5" tooltip="2001"/>
              </a:rPr>
              <a:t>1</a:t>
            </a:r>
            <a:r>
              <a:rPr lang="hu-HU" sz="2600" dirty="0" smtClean="0"/>
              <a:t>-ben 1243 lakosából 1164 magyar és 79 szlovák volt. 2011-ben 1190 lakosából 1084 magyar, 92 szlovák, 2 cigány, 2 cseh és 10 ismeretlen nemzetiségű volt</a:t>
            </a:r>
            <a:r>
              <a:rPr lang="hu-HU" dirty="0" smtClean="0"/>
              <a:t>.</a:t>
            </a:r>
            <a:endParaRPr lang="hu-HU" dirty="0"/>
          </a:p>
        </p:txBody>
      </p:sp>
      <p:pic>
        <p:nvPicPr>
          <p:cNvPr id="4" name="Tartalom helye 3" descr="Búcs-címer.gif"/>
          <p:cNvPicPr>
            <a:picLocks noGrp="1" noChangeAspect="1"/>
          </p:cNvPicPr>
          <p:nvPr>
            <p:ph sz="half" idx="1"/>
          </p:nvPr>
        </p:nvPicPr>
        <p:blipFill>
          <a:blip r:embed="rId6" cstate="print"/>
          <a:stretch>
            <a:fillRect/>
          </a:stretch>
        </p:blipFill>
        <p:spPr>
          <a:xfrm>
            <a:off x="5072066" y="1500174"/>
            <a:ext cx="2733688" cy="3143741"/>
          </a:xfrm>
        </p:spPr>
      </p:pic>
    </p:spTree>
  </p:cSld>
  <p:clrMapOvr>
    <a:masterClrMapping/>
  </p:clrMapOvr>
  <p:transition advTm="3891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ényűző">
  <a:themeElements>
    <a:clrScheme name="Fényűző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Fényűző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ényűző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122</TotalTime>
  <Words>307</Words>
  <Application>Microsoft Office PowerPoint</Application>
  <PresentationFormat>Diavetítés a képernyőre (4:3 oldalarány)</PresentationFormat>
  <Paragraphs>21</Paragraphs>
  <Slides>9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Fényűző</vt:lpstr>
      <vt:lpstr>Búcs: Hagyományai</vt:lpstr>
      <vt:lpstr>Alapszervezet: Csemadok</vt:lpstr>
      <vt:lpstr>Aradi megemlékezés</vt:lpstr>
      <vt:lpstr>Aradi megemlékezés</vt:lpstr>
      <vt:lpstr>Babamúzeum</vt:lpstr>
      <vt:lpstr>Babamúzeum  :)</vt:lpstr>
      <vt:lpstr>Szüreti ünnepség</vt:lpstr>
      <vt:lpstr>Szüreti mulatság</vt:lpstr>
      <vt:lpstr>Búcs Címere: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Búcs: Hagyományai</dc:title>
  <dc:creator>tanulo30</dc:creator>
  <cp:lastModifiedBy>tanulo30</cp:lastModifiedBy>
  <cp:revision>17</cp:revision>
  <dcterms:created xsi:type="dcterms:W3CDTF">2012-09-24T06:12:32Z</dcterms:created>
  <dcterms:modified xsi:type="dcterms:W3CDTF">2012-09-27T15:25:41Z</dcterms:modified>
</cp:coreProperties>
</file>